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4"/>
  </p:notesMasterIdLst>
  <p:sldIdLst>
    <p:sldId id="305" r:id="rId2"/>
    <p:sldId id="324" r:id="rId3"/>
    <p:sldId id="314" r:id="rId4"/>
    <p:sldId id="334" r:id="rId5"/>
    <p:sldId id="335" r:id="rId6"/>
    <p:sldId id="315" r:id="rId7"/>
    <p:sldId id="323" r:id="rId8"/>
    <p:sldId id="336" r:id="rId9"/>
    <p:sldId id="337" r:id="rId10"/>
    <p:sldId id="338" r:id="rId11"/>
    <p:sldId id="339" r:id="rId12"/>
    <p:sldId id="33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autoAdjust="0"/>
    <p:restoredTop sz="77666" autoAdjust="0"/>
  </p:normalViewPr>
  <p:slideViewPr>
    <p:cSldViewPr>
      <p:cViewPr varScale="1">
        <p:scale>
          <a:sx n="85" d="100"/>
          <a:sy n="85" d="100"/>
        </p:scale>
        <p:origin x="2400" y="17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D33130-F638-4366-A660-3875D7BE2F82}" type="datetimeFigureOut">
              <a:rPr lang="en-US" smtClean="0"/>
              <a:t>4/23/20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8191BB-3D2A-485F-A06D-E4BB38B77A39}" type="slidenum">
              <a:rPr lang="en-US" smtClean="0"/>
              <a:t>‹#›</a:t>
            </a:fld>
            <a:endParaRPr lang="en-US"/>
          </a:p>
        </p:txBody>
      </p:sp>
    </p:spTree>
    <p:extLst>
      <p:ext uri="{BB962C8B-B14F-4D97-AF65-F5344CB8AC3E}">
        <p14:creationId xmlns:p14="http://schemas.microsoft.com/office/powerpoint/2010/main" val="3488039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a:t>Click to edit Master title style</a:t>
            </a:r>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FF11A419-35B2-4F4B-B38F-A5A039DBCC88}" type="datetimeFigureOut">
              <a:rPr lang="en-US" smtClean="0"/>
              <a:t>4/23/20</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7099AA78-14B8-47D7-A911-158E60D9268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11A419-35B2-4F4B-B38F-A5A039DBCC88}" type="datetimeFigureOut">
              <a:rPr lang="en-US" smtClean="0"/>
              <a:t>4/23/20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99AA78-14B8-47D7-A911-158E60D9268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11A419-35B2-4F4B-B38F-A5A039DBCC88}" type="datetimeFigureOut">
              <a:rPr lang="en-US" smtClean="0"/>
              <a:t>4/23/20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99AA78-14B8-47D7-A911-158E60D9268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FF11A419-35B2-4F4B-B38F-A5A039DBCC88}" type="datetimeFigureOut">
              <a:rPr lang="en-US" smtClean="0"/>
              <a:t>4/23/20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99AA78-14B8-47D7-A911-158E60D92682}"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63440" y="2119313"/>
            <a:ext cx="3200400" cy="3605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FF11A419-35B2-4F4B-B38F-A5A039DBCC88}" type="datetimeFigureOut">
              <a:rPr lang="en-US" smtClean="0"/>
              <a:t>4/23/20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99AA78-14B8-47D7-A911-158E60D92682}"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F11A419-35B2-4F4B-B38F-A5A039DBCC88}" type="datetimeFigureOut">
              <a:rPr lang="en-US" smtClean="0"/>
              <a:t>4/23/20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99AA78-14B8-47D7-A911-158E60D9268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11A419-35B2-4F4B-B38F-A5A039DBCC88}" type="datetimeFigureOut">
              <a:rPr lang="en-US" smtClean="0"/>
              <a:t>4/23/20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99AA78-14B8-47D7-A911-158E60D9268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FF11A419-35B2-4F4B-B38F-A5A039DBCC88}" type="datetimeFigureOut">
              <a:rPr lang="en-US" smtClean="0"/>
              <a:t>4/23/20</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7099AA78-14B8-47D7-A911-158E60D9268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FF11A419-35B2-4F4B-B38F-A5A039DBCC88}" type="datetimeFigureOut">
              <a:rPr lang="en-US" smtClean="0"/>
              <a:t>4/23/20</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7099AA78-14B8-47D7-A911-158E60D9268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11A419-35B2-4F4B-B38F-A5A039DBCC88}" type="datetimeFigureOut">
              <a:rPr lang="en-US" smtClean="0"/>
              <a:t>4/23/20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99AA78-14B8-47D7-A911-158E60D9268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11A419-35B2-4F4B-B38F-A5A039DBCC88}" type="datetimeFigureOut">
              <a:rPr lang="en-US" smtClean="0"/>
              <a:t>4/23/20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99AA78-14B8-47D7-A911-158E60D9268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r>
              <a:rPr lang="en-US"/>
              <a:t>Click icon to add table</a:t>
            </a:r>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solidFill>
                <a:srgbClr val="04617B">
                  <a:shade val="90000"/>
                </a:srgbClr>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4617B">
                  <a:shade val="90000"/>
                </a:srgbClr>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9A33C869-7090-47B6-ABD6-D6B251777DD7}"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668950128"/>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4"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5"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5"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FF11A419-35B2-4F4B-B38F-A5A039DBCC88}" type="datetimeFigureOut">
              <a:rPr lang="en-US" smtClean="0"/>
              <a:t>4/23/20</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7099AA78-14B8-47D7-A911-158E60D9268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6.jpeg"/><Relationship Id="rId4" Type="http://schemas.openxmlformats.org/officeDocument/2006/relationships/image" Target="../media/image5.wmf"/></Relationships>
</file>

<file path=ppt/slides/_rels/slide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ctrTitle"/>
          </p:nvPr>
        </p:nvSpPr>
        <p:spPr>
          <a:xfrm>
            <a:off x="1710266" y="1375377"/>
            <a:ext cx="5723468" cy="1828090"/>
          </a:xfrm>
          <a:noFill/>
          <a:ln/>
          <a:effectLst/>
        </p:spPr>
        <p:txBody>
          <a:bodyPr>
            <a:normAutofit fontScale="90000"/>
          </a:bodyPr>
          <a:lstStyle/>
          <a:p>
            <a:pPr algn="r"/>
            <a:br>
              <a:rPr lang="en-US" sz="6000" dirty="0">
                <a:solidFill>
                  <a:srgbClr val="5B080F"/>
                </a:solidFill>
                <a:latin typeface="Brush Script MT Italic"/>
                <a:cs typeface="Brush Script MT Italic"/>
              </a:rPr>
            </a:br>
            <a:r>
              <a:rPr lang="en-US" sz="6000" dirty="0">
                <a:solidFill>
                  <a:srgbClr val="5B080F"/>
                </a:solidFill>
                <a:latin typeface="Brush Script MT Italic"/>
                <a:cs typeface="Brush Script MT Italic"/>
              </a:rPr>
              <a:t>How to use Excel Templates</a:t>
            </a:r>
            <a:br>
              <a:rPr lang="en-US" sz="6000" dirty="0">
                <a:solidFill>
                  <a:srgbClr val="5B080F"/>
                </a:solidFill>
                <a:latin typeface="Brush Script MT Italic"/>
                <a:cs typeface="Brush Script MT Italic"/>
              </a:rPr>
            </a:br>
            <a:r>
              <a:rPr lang="en-US" sz="4000" b="1" dirty="0">
                <a:solidFill>
                  <a:schemeClr val="accent4">
                    <a:lumMod val="50000"/>
                  </a:schemeClr>
                </a:solidFill>
                <a:cs typeface="Brush Script MT Italic"/>
              </a:rPr>
              <a:t>HCMG 4450 </a:t>
            </a:r>
          </a:p>
        </p:txBody>
      </p:sp>
      <p:sp>
        <p:nvSpPr>
          <p:cNvPr id="36867" name="Rectangle 3"/>
          <p:cNvSpPr>
            <a:spLocks noGrp="1" noChangeArrowheads="1"/>
          </p:cNvSpPr>
          <p:nvPr>
            <p:ph type="subTitle" idx="1"/>
          </p:nvPr>
        </p:nvSpPr>
        <p:spPr>
          <a:xfrm>
            <a:off x="1739690" y="3429000"/>
            <a:ext cx="6400800" cy="1473200"/>
          </a:xfrm>
          <a:noFill/>
          <a:ln/>
        </p:spPr>
        <p:txBody>
          <a:bodyPr>
            <a:normAutofit/>
          </a:bodyPr>
          <a:lstStyle/>
          <a:p>
            <a:pPr algn="r"/>
            <a:endParaRPr lang="en-US" sz="2000" b="1" dirty="0">
              <a:solidFill>
                <a:srgbClr val="5B080F"/>
              </a:solidFill>
              <a:latin typeface="Calibri" panose="020F0502020204030204" pitchFamily="34" charset="0"/>
            </a:endParaRPr>
          </a:p>
        </p:txBody>
      </p:sp>
      <p:graphicFrame>
        <p:nvGraphicFramePr>
          <p:cNvPr id="84992" name="Object 1024"/>
          <p:cNvGraphicFramePr>
            <a:graphicFrameLocks noChangeAspect="1"/>
          </p:cNvGraphicFramePr>
          <p:nvPr>
            <p:extLst>
              <p:ext uri="{D42A27DB-BD31-4B8C-83A1-F6EECF244321}">
                <p14:modId xmlns:p14="http://schemas.microsoft.com/office/powerpoint/2010/main" val="2604176305"/>
              </p:ext>
            </p:extLst>
          </p:nvPr>
        </p:nvGraphicFramePr>
        <p:xfrm>
          <a:off x="1447800" y="1420488"/>
          <a:ext cx="2024483" cy="2316380"/>
        </p:xfrm>
        <a:graphic>
          <a:graphicData uri="http://schemas.openxmlformats.org/presentationml/2006/ole">
            <mc:AlternateContent xmlns:mc="http://schemas.openxmlformats.org/markup-compatibility/2006">
              <mc:Choice xmlns:v="urn:schemas-microsoft-com:vml" Requires="v">
                <p:oleObj spid="_x0000_s3094" name="ClipArt" r:id="rId3" imgW="3031200" imgH="3468960" progId="MS_ClipArt_Gallery.2">
                  <p:embed/>
                </p:oleObj>
              </mc:Choice>
              <mc:Fallback>
                <p:oleObj name="ClipArt" r:id="rId3" imgW="3031200" imgH="346896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420488"/>
                        <a:ext cx="2024483" cy="2316380"/>
                      </a:xfrm>
                      <a:prstGeom prst="rect">
                        <a:avLst/>
                      </a:prstGeom>
                      <a:noFill/>
                    </p:spPr>
                  </p:pic>
                </p:oleObj>
              </mc:Fallback>
            </mc:AlternateContent>
          </a:graphicData>
        </a:graphic>
      </p:graphicFrame>
      <p:pic>
        <p:nvPicPr>
          <p:cNvPr id="5" name="Picture 4" descr="Image result for images of final paper"/>
          <p:cNvPicPr/>
          <p:nvPr/>
        </p:nvPicPr>
        <p:blipFill>
          <a:blip r:embed="rId5">
            <a:extLst>
              <a:ext uri="{28A0092B-C50C-407E-A947-70E740481C1C}">
                <a14:useLocalDpi xmlns:a14="http://schemas.microsoft.com/office/drawing/2010/main" val="0"/>
              </a:ext>
            </a:extLst>
          </a:blip>
          <a:srcRect/>
          <a:stretch>
            <a:fillRect/>
          </a:stretch>
        </p:blipFill>
        <p:spPr bwMode="auto">
          <a:xfrm>
            <a:off x="2057400" y="3886200"/>
            <a:ext cx="5125407" cy="1819674"/>
          </a:xfrm>
          <a:prstGeom prst="rect">
            <a:avLst/>
          </a:prstGeom>
          <a:noFill/>
          <a:ln>
            <a:noFill/>
          </a:ln>
        </p:spPr>
      </p:pic>
    </p:spTree>
    <p:extLst>
      <p:ext uri="{BB962C8B-B14F-4D97-AF65-F5344CB8AC3E}">
        <p14:creationId xmlns:p14="http://schemas.microsoft.com/office/powerpoint/2010/main" val="2106177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628630745"/>
              </p:ext>
            </p:extLst>
          </p:nvPr>
        </p:nvGraphicFramePr>
        <p:xfrm>
          <a:off x="2057400" y="794755"/>
          <a:ext cx="5457825" cy="5268489"/>
        </p:xfrm>
        <a:graphic>
          <a:graphicData uri="http://schemas.openxmlformats.org/presentationml/2006/ole">
            <mc:AlternateContent xmlns:mc="http://schemas.openxmlformats.org/markup-compatibility/2006">
              <mc:Choice xmlns:v="urn:schemas-microsoft-com:vml" Requires="v">
                <p:oleObj spid="_x0000_s8214" name="Worksheet" r:id="rId3" imgW="7143822" imgH="6896128" progId="Excel.Sheet.12">
                  <p:embed/>
                </p:oleObj>
              </mc:Choice>
              <mc:Fallback>
                <p:oleObj name="Worksheet" r:id="rId3" imgW="7143822" imgH="6896128" progId="Excel.Sheet.12">
                  <p:embed/>
                  <p:pic>
                    <p:nvPicPr>
                      <p:cNvPr id="0" name=""/>
                      <p:cNvPicPr/>
                      <p:nvPr/>
                    </p:nvPicPr>
                    <p:blipFill>
                      <a:blip r:embed="rId4"/>
                      <a:stretch>
                        <a:fillRect/>
                      </a:stretch>
                    </p:blipFill>
                    <p:spPr>
                      <a:xfrm>
                        <a:off x="2057400" y="794755"/>
                        <a:ext cx="5457825" cy="5268489"/>
                      </a:xfrm>
                      <a:prstGeom prst="rect">
                        <a:avLst/>
                      </a:prstGeom>
                      <a:solidFill>
                        <a:srgbClr val="FFFFFF"/>
                      </a:solidFill>
                    </p:spPr>
                  </p:pic>
                </p:oleObj>
              </mc:Fallback>
            </mc:AlternateContent>
          </a:graphicData>
        </a:graphic>
      </p:graphicFrame>
      <p:sp>
        <p:nvSpPr>
          <p:cNvPr id="3" name="TextBox 2">
            <a:extLst>
              <a:ext uri="{FF2B5EF4-FFF2-40B4-BE49-F238E27FC236}">
                <a16:creationId xmlns:a16="http://schemas.microsoft.com/office/drawing/2014/main" id="{7E52B6C1-3995-42C4-96A2-BAE5DC9246CC}"/>
              </a:ext>
            </a:extLst>
          </p:cNvPr>
          <p:cNvSpPr txBox="1"/>
          <p:nvPr/>
        </p:nvSpPr>
        <p:spPr>
          <a:xfrm>
            <a:off x="5410200" y="3124200"/>
            <a:ext cx="2895600" cy="1384995"/>
          </a:xfrm>
          <a:prstGeom prst="rect">
            <a:avLst/>
          </a:prstGeom>
          <a:noFill/>
        </p:spPr>
        <p:txBody>
          <a:bodyPr wrap="square" rtlCol="0">
            <a:spAutoFit/>
          </a:bodyPr>
          <a:lstStyle/>
          <a:p>
            <a:r>
              <a:rPr lang="en-US" sz="2800" b="1" dirty="0"/>
              <a:t>Open the Excel Proposal Budget Template </a:t>
            </a:r>
          </a:p>
        </p:txBody>
      </p:sp>
    </p:spTree>
    <p:extLst>
      <p:ext uri="{BB962C8B-B14F-4D97-AF65-F5344CB8AC3E}">
        <p14:creationId xmlns:p14="http://schemas.microsoft.com/office/powerpoint/2010/main" val="3592888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874713" y="852488"/>
            <a:ext cx="69738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800" b="1" dirty="0">
                <a:solidFill>
                  <a:srgbClr val="0076CE"/>
                </a:solidFill>
                <a:latin typeface="+mj-lt"/>
              </a:rPr>
              <a:t>Budget</a:t>
            </a:r>
            <a:endParaRPr lang="en-US" dirty="0">
              <a:solidFill>
                <a:srgbClr val="0076CE"/>
              </a:solidFill>
              <a:latin typeface="+mj-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650804683"/>
              </p:ext>
            </p:extLst>
          </p:nvPr>
        </p:nvGraphicFramePr>
        <p:xfrm>
          <a:off x="1981939" y="1893332"/>
          <a:ext cx="5656473" cy="3921681"/>
        </p:xfrm>
        <a:graphic>
          <a:graphicData uri="http://schemas.openxmlformats.org/presentationml/2006/ole">
            <mc:AlternateContent xmlns:mc="http://schemas.openxmlformats.org/markup-compatibility/2006">
              <mc:Choice xmlns:v="urn:schemas-microsoft-com:vml" Requires="v">
                <p:oleObj spid="_x0000_s7192" name="Worksheet" r:id="rId3" imgW="7096281" imgH="5486272" progId="Excel.Sheet.12">
                  <p:embed/>
                </p:oleObj>
              </mc:Choice>
              <mc:Fallback>
                <p:oleObj name="Worksheet" r:id="rId3" imgW="7096281" imgH="5486272" progId="Excel.Shee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939" y="1893332"/>
                        <a:ext cx="5656473" cy="3921681"/>
                      </a:xfrm>
                      <a:prstGeom prst="rect">
                        <a:avLst/>
                      </a:prstGeom>
                      <a:solidFill>
                        <a:srgbClr val="FFFFFF"/>
                      </a:solidFill>
                    </p:spPr>
                  </p:pic>
                </p:oleObj>
              </mc:Fallback>
            </mc:AlternateContent>
          </a:graphicData>
        </a:graphic>
      </p:graphicFrame>
      <p:sp>
        <p:nvSpPr>
          <p:cNvPr id="4" name="TextBox 3"/>
          <p:cNvSpPr txBox="1"/>
          <p:nvPr/>
        </p:nvSpPr>
        <p:spPr>
          <a:xfrm>
            <a:off x="1295400" y="1383268"/>
            <a:ext cx="6553200" cy="369332"/>
          </a:xfrm>
          <a:prstGeom prst="rect">
            <a:avLst/>
          </a:prstGeom>
          <a:noFill/>
        </p:spPr>
        <p:txBody>
          <a:bodyPr wrap="square" rtlCol="0">
            <a:spAutoFit/>
          </a:bodyPr>
          <a:lstStyle/>
          <a:p>
            <a:r>
              <a:rPr lang="en-US" b="1" dirty="0"/>
              <a:t>Estimate and project your costs using the Excel template; save it.</a:t>
            </a:r>
          </a:p>
        </p:txBody>
      </p:sp>
    </p:spTree>
    <p:extLst>
      <p:ext uri="{BB962C8B-B14F-4D97-AF65-F5344CB8AC3E}">
        <p14:creationId xmlns:p14="http://schemas.microsoft.com/office/powerpoint/2010/main" val="432811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02F67B-7712-475B-9090-66AF7D2D4AC5}"/>
              </a:ext>
            </a:extLst>
          </p:cNvPr>
          <p:cNvPicPr>
            <a:picLocks noChangeAspect="1"/>
          </p:cNvPicPr>
          <p:nvPr/>
        </p:nvPicPr>
        <p:blipFill rotWithShape="1">
          <a:blip r:embed="rId2"/>
          <a:srcRect b="5555"/>
          <a:stretch/>
        </p:blipFill>
        <p:spPr>
          <a:xfrm>
            <a:off x="1562100" y="2438400"/>
            <a:ext cx="6019800" cy="3198019"/>
          </a:xfrm>
          <a:prstGeom prst="rect">
            <a:avLst/>
          </a:prstGeom>
        </p:spPr>
      </p:pic>
      <p:sp>
        <p:nvSpPr>
          <p:cNvPr id="3" name="TextBox 2">
            <a:extLst>
              <a:ext uri="{FF2B5EF4-FFF2-40B4-BE49-F238E27FC236}">
                <a16:creationId xmlns:a16="http://schemas.microsoft.com/office/drawing/2014/main" id="{2009182B-FFD1-4735-92F8-71CE3F7CD047}"/>
              </a:ext>
            </a:extLst>
          </p:cNvPr>
          <p:cNvSpPr txBox="1"/>
          <p:nvPr/>
        </p:nvSpPr>
        <p:spPr>
          <a:xfrm>
            <a:off x="1371600" y="1219200"/>
            <a:ext cx="6400800" cy="461665"/>
          </a:xfrm>
          <a:prstGeom prst="rect">
            <a:avLst/>
          </a:prstGeom>
          <a:noFill/>
        </p:spPr>
        <p:txBody>
          <a:bodyPr wrap="square" rtlCol="0">
            <a:spAutoFit/>
          </a:bodyPr>
          <a:lstStyle/>
          <a:p>
            <a:r>
              <a:rPr lang="en-US" sz="2400" dirty="0"/>
              <a:t>Highlight the completed budget and click “copy”</a:t>
            </a:r>
          </a:p>
        </p:txBody>
      </p:sp>
    </p:spTree>
    <p:extLst>
      <p:ext uri="{BB962C8B-B14F-4D97-AF65-F5344CB8AC3E}">
        <p14:creationId xmlns:p14="http://schemas.microsoft.com/office/powerpoint/2010/main" val="3598848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4D7AC6-E7DD-4A05-AF7A-81D108BC0DCD}"/>
              </a:ext>
            </a:extLst>
          </p:cNvPr>
          <p:cNvPicPr>
            <a:picLocks noChangeAspect="1"/>
          </p:cNvPicPr>
          <p:nvPr/>
        </p:nvPicPr>
        <p:blipFill rotWithShape="1">
          <a:blip r:embed="rId2"/>
          <a:srcRect b="4074"/>
          <a:stretch/>
        </p:blipFill>
        <p:spPr>
          <a:xfrm>
            <a:off x="1371600" y="2286000"/>
            <a:ext cx="6934200" cy="3741579"/>
          </a:xfrm>
          <a:prstGeom prst="rect">
            <a:avLst/>
          </a:prstGeom>
        </p:spPr>
      </p:pic>
      <p:sp>
        <p:nvSpPr>
          <p:cNvPr id="3" name="TextBox 2">
            <a:extLst>
              <a:ext uri="{FF2B5EF4-FFF2-40B4-BE49-F238E27FC236}">
                <a16:creationId xmlns:a16="http://schemas.microsoft.com/office/drawing/2014/main" id="{C974166D-A8CA-463C-A57C-1D25B223FE06}"/>
              </a:ext>
            </a:extLst>
          </p:cNvPr>
          <p:cNvSpPr txBox="1"/>
          <p:nvPr/>
        </p:nvSpPr>
        <p:spPr>
          <a:xfrm>
            <a:off x="1524000" y="1066800"/>
            <a:ext cx="6781800" cy="1200329"/>
          </a:xfrm>
          <a:prstGeom prst="rect">
            <a:avLst/>
          </a:prstGeom>
          <a:noFill/>
        </p:spPr>
        <p:txBody>
          <a:bodyPr wrap="square" rtlCol="0">
            <a:spAutoFit/>
          </a:bodyPr>
          <a:lstStyle/>
          <a:p>
            <a:r>
              <a:rPr lang="en-US" sz="2400" dirty="0"/>
              <a:t>After you copy it, open your Word document and click “Paste” then “Paste Special”… then click “Microsoft Excel Worksheet Object”</a:t>
            </a:r>
          </a:p>
        </p:txBody>
      </p:sp>
    </p:spTree>
    <p:extLst>
      <p:ext uri="{BB962C8B-B14F-4D97-AF65-F5344CB8AC3E}">
        <p14:creationId xmlns:p14="http://schemas.microsoft.com/office/powerpoint/2010/main" val="2799582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562350" y="1981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p:cNvSpPr/>
          <p:nvPr/>
        </p:nvSpPr>
        <p:spPr>
          <a:xfrm>
            <a:off x="1333500" y="1244906"/>
            <a:ext cx="6477000" cy="923330"/>
          </a:xfrm>
          <a:prstGeom prst="rect">
            <a:avLst/>
          </a:prstGeom>
        </p:spPr>
        <p:txBody>
          <a:bodyPr wrap="square">
            <a:spAutoFit/>
          </a:bodyPr>
          <a:lstStyle/>
          <a:p>
            <a:pPr lvl="0"/>
            <a:r>
              <a:rPr lang="en-US" dirty="0"/>
              <a:t>The budget narrative is where you justify projected expenses. This explains why you need the money you requested.  (This is about one page).</a:t>
            </a:r>
          </a:p>
        </p:txBody>
      </p:sp>
      <p:pic>
        <p:nvPicPr>
          <p:cNvPr id="5" name="Picture 4"/>
          <p:cNvPicPr>
            <a:picLocks noChangeAspect="1"/>
          </p:cNvPicPr>
          <p:nvPr/>
        </p:nvPicPr>
        <p:blipFill>
          <a:blip r:embed="rId2"/>
          <a:stretch>
            <a:fillRect/>
          </a:stretch>
        </p:blipFill>
        <p:spPr>
          <a:xfrm>
            <a:off x="1866900" y="2209800"/>
            <a:ext cx="5943600" cy="3622519"/>
          </a:xfrm>
          <a:prstGeom prst="rect">
            <a:avLst/>
          </a:prstGeom>
          <a:solidFill>
            <a:srgbClr val="FFFFFF"/>
          </a:solidFill>
        </p:spPr>
      </p:pic>
      <p:sp>
        <p:nvSpPr>
          <p:cNvPr id="9" name="Text Box 7"/>
          <p:cNvSpPr txBox="1">
            <a:spLocks noChangeArrowheads="1"/>
          </p:cNvSpPr>
          <p:nvPr/>
        </p:nvSpPr>
        <p:spPr bwMode="auto">
          <a:xfrm>
            <a:off x="1160463" y="813603"/>
            <a:ext cx="69738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800" b="1" dirty="0">
                <a:solidFill>
                  <a:srgbClr val="0076CE"/>
                </a:solidFill>
                <a:latin typeface="+mj-lt"/>
              </a:rPr>
              <a:t>Budget Narrative</a:t>
            </a:r>
            <a:endParaRPr lang="en-US" dirty="0">
              <a:solidFill>
                <a:srgbClr val="0076CE"/>
              </a:solidFill>
              <a:latin typeface="+mj-lt"/>
            </a:endParaRPr>
          </a:p>
        </p:txBody>
      </p:sp>
    </p:spTree>
    <p:extLst>
      <p:ext uri="{BB962C8B-B14F-4D97-AF65-F5344CB8AC3E}">
        <p14:creationId xmlns:p14="http://schemas.microsoft.com/office/powerpoint/2010/main" val="2681446856"/>
      </p:ext>
    </p:extLst>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1524000"/>
            <a:ext cx="6324600" cy="1200329"/>
          </a:xfrm>
          <a:prstGeom prst="rect">
            <a:avLst/>
          </a:prstGeom>
        </p:spPr>
        <p:txBody>
          <a:bodyPr wrap="square">
            <a:spAutoFit/>
          </a:bodyPr>
          <a:lstStyle/>
          <a:p>
            <a:pPr lvl="0"/>
            <a:r>
              <a:rPr lang="en-US" dirty="0"/>
              <a:t>The next section is headed </a:t>
            </a:r>
            <a:r>
              <a:rPr lang="en-US" b="1" dirty="0"/>
              <a:t>Timeline </a:t>
            </a:r>
            <a:r>
              <a:rPr lang="en-US" dirty="0"/>
              <a:t>and is visual guide for deliverables (these should relate to budget and objectives).  This explains what order you plan to accomplish key tasks to implement the program.</a:t>
            </a:r>
          </a:p>
        </p:txBody>
      </p:sp>
      <p:sp>
        <p:nvSpPr>
          <p:cNvPr id="3" name="Text Box 7"/>
          <p:cNvSpPr txBox="1">
            <a:spLocks noChangeArrowheads="1"/>
          </p:cNvSpPr>
          <p:nvPr/>
        </p:nvSpPr>
        <p:spPr bwMode="auto">
          <a:xfrm>
            <a:off x="874713" y="852488"/>
            <a:ext cx="69738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2800" b="1" dirty="0">
                <a:solidFill>
                  <a:srgbClr val="0076CE"/>
                </a:solidFill>
                <a:latin typeface="+mj-lt"/>
              </a:rPr>
              <a:t>Timeline/GANTT chart</a:t>
            </a:r>
            <a:endParaRPr lang="en-US" dirty="0">
              <a:solidFill>
                <a:srgbClr val="0076CE"/>
              </a:solidFill>
              <a:latin typeface="+mj-lt"/>
            </a:endParaRPr>
          </a:p>
        </p:txBody>
      </p:sp>
      <p:pic>
        <p:nvPicPr>
          <p:cNvPr id="4" name="Picture 3"/>
          <p:cNvPicPr>
            <a:picLocks noChangeAspect="1"/>
          </p:cNvPicPr>
          <p:nvPr/>
        </p:nvPicPr>
        <p:blipFill>
          <a:blip r:embed="rId2"/>
          <a:stretch>
            <a:fillRect/>
          </a:stretch>
        </p:blipFill>
        <p:spPr>
          <a:xfrm>
            <a:off x="1298418" y="3001328"/>
            <a:ext cx="6470202" cy="2480499"/>
          </a:xfrm>
          <a:prstGeom prst="rect">
            <a:avLst/>
          </a:prstGeom>
          <a:solidFill>
            <a:srgbClr val="FFFFFF"/>
          </a:solidFill>
        </p:spPr>
      </p:pic>
    </p:spTree>
    <p:extLst>
      <p:ext uri="{BB962C8B-B14F-4D97-AF65-F5344CB8AC3E}">
        <p14:creationId xmlns:p14="http://schemas.microsoft.com/office/powerpoint/2010/main" val="2986033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6AD4D4-FC12-4A49-A2AF-DD56BFE79329}"/>
              </a:ext>
            </a:extLst>
          </p:cNvPr>
          <p:cNvPicPr>
            <a:picLocks noChangeAspect="1"/>
          </p:cNvPicPr>
          <p:nvPr/>
        </p:nvPicPr>
        <p:blipFill rotWithShape="1">
          <a:blip r:embed="rId2"/>
          <a:srcRect b="7037"/>
          <a:stretch/>
        </p:blipFill>
        <p:spPr>
          <a:xfrm>
            <a:off x="952500" y="2133600"/>
            <a:ext cx="7239000" cy="3785394"/>
          </a:xfrm>
          <a:prstGeom prst="rect">
            <a:avLst/>
          </a:prstGeom>
        </p:spPr>
      </p:pic>
      <p:sp>
        <p:nvSpPr>
          <p:cNvPr id="3" name="TextBox 2">
            <a:extLst>
              <a:ext uri="{FF2B5EF4-FFF2-40B4-BE49-F238E27FC236}">
                <a16:creationId xmlns:a16="http://schemas.microsoft.com/office/drawing/2014/main" id="{3741D2BA-CC51-4DF7-A29A-9CB4EC150504}"/>
              </a:ext>
            </a:extLst>
          </p:cNvPr>
          <p:cNvSpPr txBox="1"/>
          <p:nvPr/>
        </p:nvSpPr>
        <p:spPr>
          <a:xfrm>
            <a:off x="1066800" y="1066800"/>
            <a:ext cx="6858000" cy="923330"/>
          </a:xfrm>
          <a:prstGeom prst="rect">
            <a:avLst/>
          </a:prstGeom>
          <a:noFill/>
        </p:spPr>
        <p:txBody>
          <a:bodyPr wrap="square" rtlCol="0">
            <a:spAutoFit/>
          </a:bodyPr>
          <a:lstStyle/>
          <a:p>
            <a:r>
              <a:rPr lang="en-US" b="1" dirty="0"/>
              <a:t>This should be a logical listing of steps needed in order to implement your project.  Change the title (name of Project) and describe the activities.</a:t>
            </a:r>
          </a:p>
        </p:txBody>
      </p:sp>
    </p:spTree>
    <p:extLst>
      <p:ext uri="{BB962C8B-B14F-4D97-AF65-F5344CB8AC3E}">
        <p14:creationId xmlns:p14="http://schemas.microsoft.com/office/powerpoint/2010/main" val="3328604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40D54B-D8EF-4601-853F-F6AEA91FC034}"/>
              </a:ext>
            </a:extLst>
          </p:cNvPr>
          <p:cNvPicPr>
            <a:picLocks noChangeAspect="1"/>
          </p:cNvPicPr>
          <p:nvPr/>
        </p:nvPicPr>
        <p:blipFill rotWithShape="1">
          <a:blip r:embed="rId2"/>
          <a:srcRect l="1667" t="32222" r="28333" b="7037"/>
          <a:stretch/>
        </p:blipFill>
        <p:spPr>
          <a:xfrm>
            <a:off x="1143000" y="2438400"/>
            <a:ext cx="7025268" cy="3429000"/>
          </a:xfrm>
          <a:prstGeom prst="rect">
            <a:avLst/>
          </a:prstGeom>
        </p:spPr>
      </p:pic>
      <p:sp>
        <p:nvSpPr>
          <p:cNvPr id="3" name="TextBox 2">
            <a:extLst>
              <a:ext uri="{FF2B5EF4-FFF2-40B4-BE49-F238E27FC236}">
                <a16:creationId xmlns:a16="http://schemas.microsoft.com/office/drawing/2014/main" id="{4DF9DDF6-4790-4D4E-AB53-6E7963EBD0D1}"/>
              </a:ext>
            </a:extLst>
          </p:cNvPr>
          <p:cNvSpPr txBox="1"/>
          <p:nvPr/>
        </p:nvSpPr>
        <p:spPr>
          <a:xfrm>
            <a:off x="1493334" y="1002792"/>
            <a:ext cx="6324600" cy="1200329"/>
          </a:xfrm>
          <a:prstGeom prst="rect">
            <a:avLst/>
          </a:prstGeom>
          <a:noFill/>
        </p:spPr>
        <p:txBody>
          <a:bodyPr wrap="square" rtlCol="0">
            <a:spAutoFit/>
          </a:bodyPr>
          <a:lstStyle/>
          <a:p>
            <a:r>
              <a:rPr lang="en-US" b="1" dirty="0"/>
              <a:t>In this example, you can see how the title was edited and the activities were described, then identified when they would start and how long it would take.  This is envisioned to start in month 6 and be evaluated in month 12.</a:t>
            </a:r>
          </a:p>
        </p:txBody>
      </p:sp>
    </p:spTree>
    <p:extLst>
      <p:ext uri="{BB962C8B-B14F-4D97-AF65-F5344CB8AC3E}">
        <p14:creationId xmlns:p14="http://schemas.microsoft.com/office/powerpoint/2010/main" val="2164037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8DA69B-7052-4527-87A1-6A699555DACD}"/>
              </a:ext>
            </a:extLst>
          </p:cNvPr>
          <p:cNvPicPr>
            <a:picLocks noChangeAspect="1"/>
          </p:cNvPicPr>
          <p:nvPr/>
        </p:nvPicPr>
        <p:blipFill rotWithShape="1">
          <a:blip r:embed="rId2"/>
          <a:srcRect r="22500" b="14445"/>
          <a:stretch/>
        </p:blipFill>
        <p:spPr>
          <a:xfrm>
            <a:off x="1028700" y="1676400"/>
            <a:ext cx="7086600" cy="4400550"/>
          </a:xfrm>
          <a:prstGeom prst="rect">
            <a:avLst/>
          </a:prstGeom>
        </p:spPr>
      </p:pic>
      <p:sp>
        <p:nvSpPr>
          <p:cNvPr id="3" name="TextBox 2">
            <a:extLst>
              <a:ext uri="{FF2B5EF4-FFF2-40B4-BE49-F238E27FC236}">
                <a16:creationId xmlns:a16="http://schemas.microsoft.com/office/drawing/2014/main" id="{6FA37057-7E4A-47E1-87E3-9E433A5391AE}"/>
              </a:ext>
            </a:extLst>
          </p:cNvPr>
          <p:cNvSpPr txBox="1"/>
          <p:nvPr/>
        </p:nvSpPr>
        <p:spPr>
          <a:xfrm>
            <a:off x="1219200" y="914400"/>
            <a:ext cx="5791200" cy="369332"/>
          </a:xfrm>
          <a:prstGeom prst="rect">
            <a:avLst/>
          </a:prstGeom>
          <a:noFill/>
        </p:spPr>
        <p:txBody>
          <a:bodyPr wrap="square" rtlCol="0">
            <a:spAutoFit/>
          </a:bodyPr>
          <a:lstStyle/>
          <a:p>
            <a:r>
              <a:rPr lang="en-US" b="1" dirty="0"/>
              <a:t>Save your spreadsheet; highlight the area to be copied</a:t>
            </a:r>
          </a:p>
        </p:txBody>
      </p:sp>
    </p:spTree>
    <p:extLst>
      <p:ext uri="{BB962C8B-B14F-4D97-AF65-F5344CB8AC3E}">
        <p14:creationId xmlns:p14="http://schemas.microsoft.com/office/powerpoint/2010/main" val="404001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C6DCC0-32B2-40FB-9612-31A6DADDD3C3}"/>
              </a:ext>
            </a:extLst>
          </p:cNvPr>
          <p:cNvPicPr>
            <a:picLocks noChangeAspect="1"/>
          </p:cNvPicPr>
          <p:nvPr/>
        </p:nvPicPr>
        <p:blipFill rotWithShape="1">
          <a:blip r:embed="rId2"/>
          <a:srcRect l="13333" r="15000" b="17407"/>
          <a:stretch/>
        </p:blipFill>
        <p:spPr>
          <a:xfrm>
            <a:off x="1001534" y="1219200"/>
            <a:ext cx="7140931" cy="4629150"/>
          </a:xfrm>
          <a:prstGeom prst="rect">
            <a:avLst/>
          </a:prstGeom>
        </p:spPr>
      </p:pic>
      <p:sp>
        <p:nvSpPr>
          <p:cNvPr id="3" name="TextBox 2">
            <a:extLst>
              <a:ext uri="{FF2B5EF4-FFF2-40B4-BE49-F238E27FC236}">
                <a16:creationId xmlns:a16="http://schemas.microsoft.com/office/drawing/2014/main" id="{25E447A7-91E6-4BB1-8ED3-3E0574A8F12F}"/>
              </a:ext>
            </a:extLst>
          </p:cNvPr>
          <p:cNvSpPr txBox="1"/>
          <p:nvPr/>
        </p:nvSpPr>
        <p:spPr>
          <a:xfrm>
            <a:off x="1143000" y="838200"/>
            <a:ext cx="6400800" cy="923330"/>
          </a:xfrm>
          <a:prstGeom prst="rect">
            <a:avLst/>
          </a:prstGeom>
          <a:solidFill>
            <a:schemeClr val="accent4">
              <a:lumMod val="60000"/>
              <a:lumOff val="40000"/>
            </a:schemeClr>
          </a:solidFill>
        </p:spPr>
        <p:txBody>
          <a:bodyPr wrap="square" rtlCol="0">
            <a:spAutoFit/>
          </a:bodyPr>
          <a:lstStyle/>
          <a:p>
            <a:r>
              <a:rPr lang="en-US" b="1" dirty="0"/>
              <a:t>When you insert as a Microsoft Excel object, you may have to reduce it to fit on the paper.  Always label these charts as “figures” below the information shown.</a:t>
            </a:r>
          </a:p>
        </p:txBody>
      </p:sp>
    </p:spTree>
    <p:extLst>
      <p:ext uri="{BB962C8B-B14F-4D97-AF65-F5344CB8AC3E}">
        <p14:creationId xmlns:p14="http://schemas.microsoft.com/office/powerpoint/2010/main" val="3793171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438400"/>
            <a:ext cx="2791177" cy="1202485"/>
          </a:xfrm>
        </p:spPr>
        <p:txBody>
          <a:bodyPr>
            <a:normAutofit fontScale="90000"/>
          </a:bodyPr>
          <a:lstStyle/>
          <a:p>
            <a:r>
              <a:rPr lang="en-US" dirty="0">
                <a:solidFill>
                  <a:schemeClr val="accent4">
                    <a:lumMod val="50000"/>
                  </a:schemeClr>
                </a:solidFill>
              </a:rPr>
              <a:t>Your paper should look like this:</a:t>
            </a:r>
          </a:p>
        </p:txBody>
      </p:sp>
      <p:pic>
        <p:nvPicPr>
          <p:cNvPr id="4" name="Picture 3"/>
          <p:cNvPicPr>
            <a:picLocks noChangeAspect="1"/>
          </p:cNvPicPr>
          <p:nvPr/>
        </p:nvPicPr>
        <p:blipFill>
          <a:blip r:embed="rId2"/>
          <a:stretch>
            <a:fillRect/>
          </a:stretch>
        </p:blipFill>
        <p:spPr>
          <a:xfrm>
            <a:off x="3973167" y="817582"/>
            <a:ext cx="4054444" cy="5333560"/>
          </a:xfrm>
          <a:prstGeom prst="rect">
            <a:avLst/>
          </a:prstGeom>
        </p:spPr>
      </p:pic>
    </p:spTree>
    <p:extLst>
      <p:ext uri="{BB962C8B-B14F-4D97-AF65-F5344CB8AC3E}">
        <p14:creationId xmlns:p14="http://schemas.microsoft.com/office/powerpoint/2010/main" val="84615431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Custom 3">
      <a:dk1>
        <a:sysClr val="windowText" lastClr="000000"/>
      </a:dk1>
      <a:lt1>
        <a:srgbClr val="F9F0DC"/>
      </a:lt1>
      <a:dk2>
        <a:srgbClr val="55554A"/>
      </a:dk2>
      <a:lt2>
        <a:srgbClr val="D7DAE1"/>
      </a:lt2>
      <a:accent1>
        <a:srgbClr val="F4680B"/>
      </a:accent1>
      <a:accent2>
        <a:srgbClr val="ABB19F"/>
      </a:accent2>
      <a:accent3>
        <a:srgbClr val="948774"/>
      </a:accent3>
      <a:accent4>
        <a:srgbClr val="7EB8E7"/>
      </a:accent4>
      <a:accent5>
        <a:srgbClr val="E3B651"/>
      </a:accent5>
      <a:accent6>
        <a:srgbClr val="96756C"/>
      </a:accent6>
      <a:hlink>
        <a:srgbClr val="66AACD"/>
      </a:hlink>
      <a:folHlink>
        <a:srgbClr val="809DB3"/>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751</TotalTime>
  <Words>260</Words>
  <Application>Microsoft Macintosh PowerPoint</Application>
  <PresentationFormat>On-screen Show (4:3)</PresentationFormat>
  <Paragraphs>15</Paragraphs>
  <Slides>12</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12</vt:i4>
      </vt:variant>
    </vt:vector>
  </HeadingPairs>
  <TitlesOfParts>
    <vt:vector size="21" baseType="lpstr">
      <vt:lpstr>Brush Script MT</vt:lpstr>
      <vt:lpstr>Brush Script MT Italic</vt:lpstr>
      <vt:lpstr>Calibri</vt:lpstr>
      <vt:lpstr>Constantia</vt:lpstr>
      <vt:lpstr>Franklin Gothic Book</vt:lpstr>
      <vt:lpstr>Rage Italic</vt:lpstr>
      <vt:lpstr>Pushpin</vt:lpstr>
      <vt:lpstr>ClipArt</vt:lpstr>
      <vt:lpstr>Worksheet</vt:lpstr>
      <vt:lpstr> How to use Excel Templates HCMG 4450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paper should look like this: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 Owner</dc:creator>
  <cp:lastModifiedBy>Hython, Charles</cp:lastModifiedBy>
  <cp:revision>75</cp:revision>
  <dcterms:created xsi:type="dcterms:W3CDTF">2013-02-21T17:55:52Z</dcterms:created>
  <dcterms:modified xsi:type="dcterms:W3CDTF">2020-04-23T19:21:01Z</dcterms:modified>
</cp:coreProperties>
</file>